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4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06030"/>
            <a:ext cx="14388871" cy="82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FFAB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06611" y="4162158"/>
            <a:ext cx="8592185" cy="3180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9705" y="3205054"/>
            <a:ext cx="10321290" cy="402950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-635" algn="ctr">
              <a:lnSpc>
                <a:spcPct val="100600"/>
              </a:lnSpc>
              <a:spcBef>
                <a:spcPts val="60"/>
              </a:spcBef>
            </a:pPr>
            <a:r>
              <a:rPr sz="5500" spc="395" dirty="0">
                <a:solidFill>
                  <a:srgbClr val="FFFFFF"/>
                </a:solidFill>
              </a:rPr>
              <a:t>Understanding</a:t>
            </a:r>
            <a:r>
              <a:rPr sz="5500" spc="1375" dirty="0">
                <a:solidFill>
                  <a:srgbClr val="FFFFFF"/>
                </a:solidFill>
              </a:rPr>
              <a:t> </a:t>
            </a:r>
            <a:r>
              <a:rPr sz="5500" spc="200" dirty="0">
                <a:solidFill>
                  <a:srgbClr val="FFFFFF"/>
                </a:solidFill>
              </a:rPr>
              <a:t>Cybercrime:</a:t>
            </a:r>
            <a:r>
              <a:rPr sz="5500" spc="65" dirty="0">
                <a:solidFill>
                  <a:srgbClr val="FFFFFF"/>
                </a:solidFill>
              </a:rPr>
              <a:t> </a:t>
            </a:r>
            <a:r>
              <a:rPr sz="5500" spc="330" dirty="0">
                <a:solidFill>
                  <a:srgbClr val="FFFFFF"/>
                </a:solidFill>
              </a:rPr>
              <a:t>Types,</a:t>
            </a:r>
            <a:r>
              <a:rPr sz="5500" spc="70" dirty="0">
                <a:solidFill>
                  <a:srgbClr val="FFFFFF"/>
                </a:solidFill>
              </a:rPr>
              <a:t> </a:t>
            </a:r>
            <a:r>
              <a:rPr sz="5500" spc="420" dirty="0">
                <a:solidFill>
                  <a:srgbClr val="FFFFFF"/>
                </a:solidFill>
              </a:rPr>
              <a:t>Threats, </a:t>
            </a:r>
            <a:r>
              <a:rPr sz="5500" spc="185" dirty="0">
                <a:solidFill>
                  <a:srgbClr val="FFFFFF"/>
                </a:solidFill>
              </a:rPr>
              <a:t>and</a:t>
            </a:r>
            <a:r>
              <a:rPr sz="5500" spc="75" dirty="0">
                <a:solidFill>
                  <a:srgbClr val="FFFFFF"/>
                </a:solidFill>
              </a:rPr>
              <a:t> </a:t>
            </a:r>
            <a:r>
              <a:rPr sz="5500" spc="360" dirty="0">
                <a:solidFill>
                  <a:srgbClr val="FFFFFF"/>
                </a:solidFill>
              </a:rPr>
              <a:t>Protective</a:t>
            </a:r>
            <a:r>
              <a:rPr sz="5500" spc="75" dirty="0">
                <a:solidFill>
                  <a:srgbClr val="FFFFFF"/>
                </a:solidFill>
              </a:rPr>
              <a:t> </a:t>
            </a:r>
            <a:r>
              <a:rPr sz="5500" spc="355" dirty="0">
                <a:solidFill>
                  <a:srgbClr val="FFFFFF"/>
                </a:solidFill>
              </a:rPr>
              <a:t>Strategies</a:t>
            </a:r>
            <a:br>
              <a:rPr lang="en-US" sz="5500" spc="355" dirty="0">
                <a:solidFill>
                  <a:srgbClr val="FFFFFF"/>
                </a:solidFill>
              </a:rPr>
            </a:br>
            <a:br>
              <a:rPr lang="en-US" sz="3200" spc="355" dirty="0">
                <a:solidFill>
                  <a:srgbClr val="FFFFFF"/>
                </a:solidFill>
              </a:rPr>
            </a:br>
            <a:r>
              <a:rPr lang="en-US" sz="3200" spc="355" dirty="0">
                <a:solidFill>
                  <a:srgbClr val="FFFFFF"/>
                </a:solidFill>
              </a:rPr>
              <a:t>Presented By Asvini and Tarun, Class XI</a:t>
            </a:r>
            <a:br>
              <a:rPr lang="en-US" sz="3200" spc="355" dirty="0">
                <a:solidFill>
                  <a:srgbClr val="FFFFFF"/>
                </a:solidFill>
              </a:rPr>
            </a:br>
            <a:r>
              <a:rPr lang="en-US" sz="3200" spc="355" dirty="0">
                <a:solidFill>
                  <a:srgbClr val="FFFFFF"/>
                </a:solidFill>
              </a:rPr>
              <a:t>Guided By </a:t>
            </a:r>
            <a:r>
              <a:rPr lang="en-US" sz="3200" spc="355" dirty="0" err="1">
                <a:solidFill>
                  <a:srgbClr val="FFFFFF"/>
                </a:solidFill>
              </a:rPr>
              <a:t>Bhavnita</a:t>
            </a:r>
            <a:r>
              <a:rPr lang="en-US" sz="3200" spc="355" dirty="0">
                <a:solidFill>
                  <a:srgbClr val="FFFFFF"/>
                </a:solidFill>
              </a:rPr>
              <a:t> Ma’am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2066" y="1905622"/>
            <a:ext cx="4556760" cy="1480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220" dirty="0"/>
              <a:t>Cybersecurity </a:t>
            </a:r>
            <a:r>
              <a:rPr sz="4800" spc="275" dirty="0"/>
              <a:t>Education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9272066" y="4061968"/>
            <a:ext cx="7109459" cy="4227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Educating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Century Gothic"/>
                <a:cs typeface="Century Gothic"/>
              </a:rPr>
              <a:t>about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cybersecurity</a:t>
            </a:r>
            <a:r>
              <a:rPr sz="345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best</a:t>
            </a:r>
            <a:r>
              <a:rPr sz="345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practices</a:t>
            </a:r>
            <a:r>
              <a:rPr sz="345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entury Gothic"/>
                <a:cs typeface="Century Gothic"/>
              </a:rPr>
              <a:t>is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vital.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programs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can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empower</a:t>
            </a:r>
            <a:r>
              <a:rPr sz="34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entury Gothic"/>
                <a:cs typeface="Century Gothic"/>
              </a:rPr>
              <a:t>users</a:t>
            </a:r>
            <a:r>
              <a:rPr sz="34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recognize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adopt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safer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online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behaviors,</a:t>
            </a:r>
            <a:r>
              <a:rPr sz="34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signiﬁcantly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Century Gothic"/>
                <a:cs typeface="Century Gothic"/>
              </a:rPr>
              <a:t>reducing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entury Gothic"/>
                <a:cs typeface="Century Gothic"/>
              </a:rPr>
              <a:t>risk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45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cybercrime.</a:t>
            </a:r>
            <a:endParaRPr sz="3450" dirty="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827" y="1985543"/>
            <a:ext cx="7272514" cy="605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661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2690" y="1821891"/>
            <a:ext cx="1075372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260" dirty="0"/>
              <a:t>Conclusion:</a:t>
            </a:r>
            <a:r>
              <a:rPr sz="5600" spc="100" dirty="0"/>
              <a:t> </a:t>
            </a:r>
            <a:r>
              <a:rPr sz="5600" spc="390" dirty="0"/>
              <a:t>Staying</a:t>
            </a:r>
            <a:r>
              <a:rPr sz="5600" spc="105" dirty="0"/>
              <a:t> </a:t>
            </a:r>
            <a:r>
              <a:rPr sz="5600" spc="370" dirty="0"/>
              <a:t>Vigilant</a:t>
            </a:r>
            <a:endParaRPr sz="5600" dirty="0"/>
          </a:p>
        </p:txBody>
      </p:sp>
      <p:sp>
        <p:nvSpPr>
          <p:cNvPr id="4" name="object 4"/>
          <p:cNvSpPr txBox="1"/>
          <p:nvPr/>
        </p:nvSpPr>
        <p:spPr>
          <a:xfrm>
            <a:off x="1577098" y="3419145"/>
            <a:ext cx="15085060" cy="21228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4130"/>
              </a:lnSpc>
              <a:spcBef>
                <a:spcPts val="195"/>
              </a:spcBef>
            </a:pPr>
            <a:r>
              <a:rPr sz="3450" spc="240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conclusion,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types</a:t>
            </a:r>
            <a:r>
              <a:rPr sz="3450" spc="13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450" spc="20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b="1" spc="170" dirty="0">
                <a:solidFill>
                  <a:srgbClr val="FFFFFF"/>
                </a:solidFill>
                <a:latin typeface="Century Gothic"/>
                <a:cs typeface="Century Gothic"/>
              </a:rPr>
              <a:t>protective </a:t>
            </a:r>
            <a:r>
              <a:rPr sz="3450" b="1" spc="220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450" b="1" spc="76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against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450" spc="77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450" spc="77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20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today's</a:t>
            </a:r>
            <a:r>
              <a:rPr sz="3450" spc="76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digital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landscape.</a:t>
            </a:r>
            <a:r>
              <a:rPr sz="3450" spc="33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Staying</a:t>
            </a:r>
            <a:r>
              <a:rPr sz="3450" spc="3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vigilant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informed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340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key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345" dirty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  <a:r>
              <a:rPr sz="3450" spc="40" dirty="0">
                <a:solidFill>
                  <a:srgbClr val="FFFFFF"/>
                </a:solidFill>
                <a:latin typeface="Century Gothic"/>
                <a:cs typeface="Century Gothic"/>
              </a:rPr>
              <a:t>protecting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ourselves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Century Gothic"/>
                <a:cs typeface="Century Gothic"/>
              </a:rPr>
              <a:t>our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Century Gothic"/>
                <a:cs typeface="Century Gothic"/>
              </a:rPr>
              <a:t>from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potential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cyber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Century Gothic"/>
                <a:cs typeface="Century Gothic"/>
              </a:rPr>
              <a:t>threats.</a:t>
            </a:r>
            <a:endParaRPr sz="345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3836" y="3526294"/>
            <a:ext cx="743902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spc="905" dirty="0">
                <a:solidFill>
                  <a:srgbClr val="FFFFFF"/>
                </a:solidFill>
              </a:rPr>
              <a:t>Thank</a:t>
            </a:r>
            <a:r>
              <a:rPr sz="9900" spc="114" dirty="0">
                <a:solidFill>
                  <a:srgbClr val="FFFFFF"/>
                </a:solidFill>
              </a:rPr>
              <a:t> </a:t>
            </a:r>
            <a:r>
              <a:rPr sz="9900" spc="350" dirty="0">
                <a:solidFill>
                  <a:srgbClr val="FFFFFF"/>
                </a:solidFill>
              </a:rPr>
              <a:t>you!</a:t>
            </a:r>
            <a:endParaRPr sz="9900" dirty="0"/>
          </a:p>
        </p:txBody>
      </p:sp>
      <p:sp>
        <p:nvSpPr>
          <p:cNvPr id="4" name="object 4"/>
          <p:cNvSpPr/>
          <p:nvPr/>
        </p:nvSpPr>
        <p:spPr>
          <a:xfrm>
            <a:off x="2380424" y="5119865"/>
            <a:ext cx="7055484" cy="28575"/>
          </a:xfrm>
          <a:custGeom>
            <a:avLst/>
            <a:gdLst/>
            <a:ahLst/>
            <a:cxnLst/>
            <a:rect l="l" t="t" r="r" b="b"/>
            <a:pathLst>
              <a:path w="7055484" h="28575">
                <a:moveTo>
                  <a:pt x="7055015" y="0"/>
                </a:moveTo>
                <a:lnTo>
                  <a:pt x="0" y="0"/>
                </a:lnTo>
                <a:lnTo>
                  <a:pt x="0" y="28575"/>
                </a:lnTo>
                <a:lnTo>
                  <a:pt x="7055015" y="28575"/>
                </a:lnTo>
                <a:lnTo>
                  <a:pt x="7055015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40" dirty="0"/>
              <a:t>Introduction</a:t>
            </a:r>
            <a:r>
              <a:rPr sz="4800" spc="75" dirty="0"/>
              <a:t> </a:t>
            </a:r>
            <a:r>
              <a:rPr sz="4800" spc="355" dirty="0"/>
              <a:t>to</a:t>
            </a:r>
            <a:r>
              <a:rPr sz="4800" spc="75" dirty="0"/>
              <a:t> </a:t>
            </a:r>
            <a:r>
              <a:rPr sz="4800" spc="180" dirty="0"/>
              <a:t>Cybercrime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2614968"/>
            <a:ext cx="5330190" cy="640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00600"/>
              </a:lnSpc>
              <a:spcBef>
                <a:spcPts val="100"/>
              </a:spcBef>
            </a:pPr>
            <a:r>
              <a:rPr sz="3200" spc="22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today's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Century Gothic"/>
                <a:cs typeface="Century Gothic"/>
              </a:rPr>
              <a:t>digital</a:t>
            </a:r>
            <a:r>
              <a:rPr sz="3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age, </a:t>
            </a:r>
            <a:r>
              <a:rPr sz="320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2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Century Gothic"/>
                <a:cs typeface="Century Gothic"/>
              </a:rPr>
              <a:t>poses </a:t>
            </a: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signiﬁcant</a:t>
            </a:r>
            <a:r>
              <a:rPr sz="3200" spc="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challenges</a:t>
            </a:r>
            <a:r>
              <a:rPr sz="320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200" spc="114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2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200" spc="65" dirty="0">
                <a:solidFill>
                  <a:srgbClr val="FFFFFF"/>
                </a:solidFill>
                <a:latin typeface="Century Gothic"/>
                <a:cs typeface="Century Gothic"/>
              </a:rPr>
              <a:t>organizations.</a:t>
            </a:r>
            <a:endParaRPr sz="3200" dirty="0">
              <a:latin typeface="Century Gothic"/>
              <a:cs typeface="Century Gothic"/>
            </a:endParaRPr>
          </a:p>
          <a:p>
            <a:pPr marL="12700">
              <a:lnSpc>
                <a:spcPts val="3825"/>
              </a:lnSpc>
            </a:pPr>
            <a:r>
              <a:rPr sz="3200" spc="135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entury Gothic"/>
                <a:cs typeface="Century Gothic"/>
              </a:rPr>
              <a:t>its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endParaRPr sz="3200" dirty="0">
              <a:latin typeface="Century Gothic"/>
              <a:cs typeface="Century Gothic"/>
            </a:endParaRPr>
          </a:p>
          <a:p>
            <a:pPr marL="12700" marR="5080">
              <a:lnSpc>
                <a:spcPct val="100600"/>
              </a:lnSpc>
              <a:spcBef>
                <a:spcPts val="35"/>
              </a:spcBef>
            </a:pP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forms,</a:t>
            </a:r>
            <a:r>
              <a:rPr sz="32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associated</a:t>
            </a:r>
            <a:r>
              <a:rPr sz="320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FFFFFF"/>
                </a:solidFill>
                <a:latin typeface="Century Gothic"/>
                <a:cs typeface="Century Gothic"/>
              </a:rPr>
              <a:t>threats</a:t>
            </a:r>
            <a:r>
              <a:rPr sz="3200" spc="190" dirty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200" spc="-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effective</a:t>
            </a:r>
            <a:r>
              <a:rPr sz="3200" spc="-1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b="1" spc="165" dirty="0">
                <a:solidFill>
                  <a:srgbClr val="FFFFFF"/>
                </a:solidFill>
                <a:latin typeface="Century Gothic"/>
                <a:cs typeface="Century Gothic"/>
              </a:rPr>
              <a:t>protective </a:t>
            </a:r>
            <a:r>
              <a:rPr sz="3200" b="1" spc="215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2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crucial</a:t>
            </a:r>
            <a:r>
              <a:rPr sz="32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200" spc="60" dirty="0">
                <a:solidFill>
                  <a:srgbClr val="FFFFFF"/>
                </a:solidFill>
                <a:latin typeface="Century Gothic"/>
                <a:cs typeface="Century Gothic"/>
              </a:rPr>
              <a:t>safeguarding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entury Gothic"/>
                <a:cs typeface="Century Gothic"/>
              </a:rPr>
              <a:t>sensitive </a:t>
            </a:r>
            <a:r>
              <a:rPr sz="3200" spc="125" dirty="0">
                <a:solidFill>
                  <a:srgbClr val="FFFFFF"/>
                </a:solidFill>
                <a:latin typeface="Century Gothic"/>
                <a:cs typeface="Century Gothic"/>
              </a:rPr>
              <a:t>information</a:t>
            </a:r>
            <a:r>
              <a:rPr sz="32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200" spc="120" dirty="0">
                <a:solidFill>
                  <a:srgbClr val="FFFFFF"/>
                </a:solidFill>
                <a:latin typeface="Century Gothic"/>
                <a:cs typeface="Century Gothic"/>
              </a:rPr>
              <a:t>maintaining </a:t>
            </a:r>
            <a:r>
              <a:rPr sz="3200" b="1" spc="130" dirty="0">
                <a:solidFill>
                  <a:srgbClr val="FFFFFF"/>
                </a:solidFill>
                <a:latin typeface="Century Gothic"/>
                <a:cs typeface="Century Gothic"/>
              </a:rPr>
              <a:t>cybersecurity</a:t>
            </a:r>
            <a:r>
              <a:rPr sz="3200" spc="13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320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575790" cy="8023225"/>
            <a:chOff x="1968614" y="711327"/>
            <a:chExt cx="14575790" cy="802322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6688" y="2638234"/>
              <a:ext cx="6667499" cy="6096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6870" y="944455"/>
            <a:ext cx="7865109" cy="885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50" spc="390" dirty="0"/>
              <a:t>Types</a:t>
            </a:r>
            <a:r>
              <a:rPr sz="5650" spc="70" dirty="0"/>
              <a:t> </a:t>
            </a:r>
            <a:r>
              <a:rPr lang="en-US" sz="5650" spc="405" dirty="0"/>
              <a:t>o</a:t>
            </a:r>
            <a:r>
              <a:rPr sz="5650" spc="405" dirty="0"/>
              <a:t>f</a:t>
            </a:r>
            <a:r>
              <a:rPr sz="5650" spc="70" dirty="0"/>
              <a:t> </a:t>
            </a:r>
            <a:r>
              <a:rPr sz="5650" spc="200" dirty="0"/>
              <a:t>Cybercrime</a:t>
            </a:r>
            <a:endParaRPr sz="5650" dirty="0"/>
          </a:p>
        </p:txBody>
      </p:sp>
      <p:sp>
        <p:nvSpPr>
          <p:cNvPr id="4" name="object 4"/>
          <p:cNvSpPr txBox="1"/>
          <p:nvPr/>
        </p:nvSpPr>
        <p:spPr>
          <a:xfrm>
            <a:off x="4135869" y="2701938"/>
            <a:ext cx="9966960" cy="241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10"/>
              </a:spcBef>
            </a:pP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Cybercrime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5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be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categorized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into</a:t>
            </a:r>
            <a:r>
              <a:rPr sz="31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70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r>
              <a:rPr sz="31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entury Gothic"/>
                <a:cs typeface="Century Gothic"/>
              </a:rPr>
              <a:t>types, </a:t>
            </a:r>
            <a:r>
              <a:rPr sz="3150" spc="105" dirty="0">
                <a:solidFill>
                  <a:srgbClr val="FFFFFF"/>
                </a:solidFill>
                <a:latin typeface="Century Gothic"/>
                <a:cs typeface="Century Gothic"/>
              </a:rPr>
              <a:t>including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10" dirty="0">
                <a:solidFill>
                  <a:srgbClr val="FFFFFF"/>
                </a:solidFill>
                <a:latin typeface="Century Gothic"/>
                <a:cs typeface="Century Gothic"/>
              </a:rPr>
              <a:t>hacking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9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150" spc="195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110" dirty="0">
                <a:solidFill>
                  <a:srgbClr val="FFFFFF"/>
                </a:solidFill>
                <a:latin typeface="Century Gothic"/>
                <a:cs typeface="Century Gothic"/>
              </a:rPr>
              <a:t>malware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150" b="1" spc="229" dirty="0">
                <a:solidFill>
                  <a:srgbClr val="FFFFFF"/>
                </a:solidFill>
                <a:latin typeface="Century Gothic"/>
                <a:cs typeface="Century Gothic"/>
              </a:rPr>
              <a:t>identity</a:t>
            </a:r>
            <a:r>
              <a:rPr sz="3150" b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229" dirty="0">
                <a:solidFill>
                  <a:srgbClr val="FFFFFF"/>
                </a:solidFill>
                <a:latin typeface="Century Gothic"/>
                <a:cs typeface="Century Gothic"/>
              </a:rPr>
              <a:t>theft</a:t>
            </a:r>
            <a:r>
              <a:rPr sz="3150" spc="229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Each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type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presents</a:t>
            </a:r>
            <a:r>
              <a:rPr sz="31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Century Gothic"/>
                <a:cs typeface="Century Gothic"/>
              </a:rPr>
              <a:t>unique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challenges</a:t>
            </a:r>
            <a:r>
              <a:rPr sz="31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110" dirty="0">
                <a:solidFill>
                  <a:srgbClr val="FFFFFF"/>
                </a:solidFill>
                <a:latin typeface="Century Gothic"/>
                <a:cs typeface="Century Gothic"/>
              </a:rPr>
              <a:t>requires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tailored</a:t>
            </a:r>
            <a:r>
              <a:rPr sz="31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40" dirty="0">
                <a:solidFill>
                  <a:srgbClr val="FFFFFF"/>
                </a:solidFill>
                <a:latin typeface="Century Gothic"/>
                <a:cs typeface="Century Gothic"/>
              </a:rPr>
              <a:t>approaches</a:t>
            </a:r>
            <a:r>
              <a:rPr sz="31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6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150" b="1" spc="225" dirty="0">
                <a:solidFill>
                  <a:srgbClr val="FFFFFF"/>
                </a:solidFill>
                <a:latin typeface="Century Gothic"/>
                <a:cs typeface="Century Gothic"/>
              </a:rPr>
              <a:t>mitigation</a:t>
            </a:r>
            <a:r>
              <a:rPr sz="315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1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spc="-10" dirty="0">
                <a:solidFill>
                  <a:srgbClr val="FFFFFF"/>
                </a:solidFill>
                <a:latin typeface="Century Gothic"/>
                <a:cs typeface="Century Gothic"/>
              </a:rPr>
              <a:t>prevention.</a:t>
            </a:r>
            <a:endParaRPr sz="3150" dirty="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250" dirty="0"/>
              <a:t>Hacking</a:t>
            </a:r>
            <a:endParaRPr sz="51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300984"/>
            <a:ext cx="6320790" cy="4751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457200">
              <a:lnSpc>
                <a:spcPts val="4120"/>
              </a:lnSpc>
              <a:spcBef>
                <a:spcPts val="250"/>
              </a:spcBef>
            </a:pP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Hacking</a:t>
            </a:r>
            <a:r>
              <a:rPr sz="34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Century Gothic"/>
                <a:cs typeface="Century Gothic"/>
              </a:rPr>
              <a:t>involves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unauthorized</a:t>
            </a:r>
            <a:r>
              <a:rPr sz="34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75" dirty="0">
                <a:solidFill>
                  <a:srgbClr val="FFFFFF"/>
                </a:solidFill>
                <a:latin typeface="Century Gothic"/>
                <a:cs typeface="Century Gothic"/>
              </a:rPr>
              <a:t>access</a:t>
            </a:r>
            <a:r>
              <a:rPr sz="3450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450" spc="195" dirty="0">
                <a:solidFill>
                  <a:srgbClr val="FFFFFF"/>
                </a:solidFill>
                <a:latin typeface="Century Gothic"/>
                <a:cs typeface="Century Gothic"/>
              </a:rPr>
              <a:t>systems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Century Gothic"/>
                <a:cs typeface="Century Gothic"/>
              </a:rPr>
              <a:t>networks,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often </a:t>
            </a:r>
            <a:r>
              <a:rPr sz="3450" spc="200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malicious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intent.</a:t>
            </a:r>
            <a:endParaRPr sz="3450" dirty="0">
              <a:latin typeface="Century Gothic"/>
              <a:cs typeface="Century Gothic"/>
            </a:endParaRPr>
          </a:p>
          <a:p>
            <a:pPr marL="12700">
              <a:lnSpc>
                <a:spcPts val="4004"/>
              </a:lnSpc>
            </a:pP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Understanding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methods</a:t>
            </a:r>
            <a:endParaRPr sz="3450" dirty="0">
              <a:latin typeface="Century Gothic"/>
              <a:cs typeface="Century Gothic"/>
            </a:endParaRPr>
          </a:p>
          <a:p>
            <a:pPr marL="12700" marR="510540">
              <a:lnSpc>
                <a:spcPts val="4130"/>
              </a:lnSpc>
              <a:spcBef>
                <a:spcPts val="160"/>
              </a:spcBef>
            </a:pP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hackers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developing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 effective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defensive</a:t>
            </a:r>
            <a:r>
              <a:rPr sz="3450" b="1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04" dirty="0">
                <a:solidFill>
                  <a:srgbClr val="FFFFFF"/>
                </a:solidFill>
                <a:latin typeface="Century Gothic"/>
                <a:cs typeface="Century Gothic"/>
              </a:rPr>
              <a:t>measures</a:t>
            </a:r>
            <a:r>
              <a:rPr sz="3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protecting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sensitive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data.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394180" cy="8195945"/>
            <a:chOff x="1968614" y="711327"/>
            <a:chExt cx="14394180" cy="819594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77" y="1156703"/>
              <a:ext cx="5886449" cy="775037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50" dirty="0"/>
              <a:t>Phishing</a:t>
            </a:r>
            <a:r>
              <a:rPr sz="4800" spc="50" dirty="0"/>
              <a:t> </a:t>
            </a:r>
            <a:r>
              <a:rPr sz="4800" spc="285" dirty="0"/>
              <a:t>Attacks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53359"/>
            <a:ext cx="6322060" cy="475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3450" b="1" spc="31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33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deceptive 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practice</a:t>
            </a:r>
            <a:r>
              <a:rPr sz="3450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Century Gothic"/>
                <a:cs typeface="Century Gothic"/>
              </a:rPr>
              <a:t>where</a:t>
            </a:r>
            <a:r>
              <a:rPr sz="3450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attackers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impersonate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legitimate </a:t>
            </a:r>
            <a:r>
              <a:rPr sz="3450" spc="145" dirty="0">
                <a:solidFill>
                  <a:srgbClr val="FFFFFF"/>
                </a:solidFill>
                <a:latin typeface="Century Gothic"/>
                <a:cs typeface="Century Gothic"/>
              </a:rPr>
              <a:t>entities</a:t>
            </a:r>
            <a:r>
              <a:rPr sz="345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steal</a:t>
            </a:r>
            <a:r>
              <a:rPr sz="345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sensitive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information.</a:t>
            </a:r>
            <a:r>
              <a:rPr sz="34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3450" spc="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3450" b="1" spc="265" dirty="0">
                <a:solidFill>
                  <a:srgbClr val="FFFFFF"/>
                </a:solidFill>
                <a:latin typeface="Century Gothic"/>
                <a:cs typeface="Century Gothic"/>
              </a:rPr>
              <a:t>phishing</a:t>
            </a:r>
            <a:r>
              <a:rPr sz="3450" b="1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tactics</a:t>
            </a:r>
            <a:r>
              <a:rPr sz="345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vital</a:t>
            </a:r>
            <a:r>
              <a:rPr sz="34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spc="110" dirty="0">
                <a:solidFill>
                  <a:srgbClr val="FFFFFF"/>
                </a:solidFill>
                <a:latin typeface="Century Gothic"/>
                <a:cs typeface="Century Gothic"/>
              </a:rPr>
              <a:t>individuals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85" dirty="0">
                <a:solidFill>
                  <a:srgbClr val="FFFFFF"/>
                </a:solidFill>
                <a:latin typeface="Century Gothic"/>
                <a:cs typeface="Century Gothic"/>
              </a:rPr>
              <a:t>organizations</a:t>
            </a:r>
            <a:r>
              <a:rPr sz="3450" spc="-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avoid</a:t>
            </a:r>
            <a:r>
              <a:rPr sz="345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falling 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victim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such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scams.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394180" cy="8195945"/>
            <a:chOff x="1968614" y="711327"/>
            <a:chExt cx="14394180" cy="819594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77" y="1156703"/>
              <a:ext cx="5886449" cy="77503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245815"/>
            <a:ext cx="6232525" cy="539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35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Malware</a:t>
            </a:r>
            <a:r>
              <a:rPr sz="35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Century Gothic"/>
                <a:cs typeface="Century Gothic"/>
              </a:rPr>
              <a:t>encompasses </a:t>
            </a:r>
            <a:r>
              <a:rPr sz="3500" spc="85" dirty="0">
                <a:solidFill>
                  <a:srgbClr val="FFFFFF"/>
                </a:solidFill>
                <a:latin typeface="Century Gothic"/>
                <a:cs typeface="Century Gothic"/>
              </a:rPr>
              <a:t>various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5" dirty="0">
                <a:solidFill>
                  <a:srgbClr val="FFFFFF"/>
                </a:solidFill>
                <a:latin typeface="Century Gothic"/>
                <a:cs typeface="Century Gothic"/>
              </a:rPr>
              <a:t>malicious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Century Gothic"/>
                <a:cs typeface="Century Gothic"/>
              </a:rPr>
              <a:t>software </a:t>
            </a:r>
            <a:r>
              <a:rPr sz="3500" spc="55" dirty="0">
                <a:solidFill>
                  <a:srgbClr val="FFFFFF"/>
                </a:solidFill>
                <a:latin typeface="Century Gothic"/>
                <a:cs typeface="Century Gothic"/>
              </a:rPr>
              <a:t>designed</a:t>
            </a:r>
            <a:r>
              <a:rPr sz="35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Century Gothic"/>
                <a:cs typeface="Century Gothic"/>
              </a:rPr>
              <a:t>harm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Century Gothic"/>
                <a:cs typeface="Century Gothic"/>
              </a:rPr>
              <a:t>or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Century Gothic"/>
                <a:cs typeface="Century Gothic"/>
              </a:rPr>
              <a:t>exploit </a:t>
            </a:r>
            <a:r>
              <a:rPr sz="3500" spc="-35" dirty="0">
                <a:solidFill>
                  <a:srgbClr val="FFFFFF"/>
                </a:solidFill>
                <a:latin typeface="Century Gothic"/>
                <a:cs typeface="Century Gothic"/>
              </a:rPr>
              <a:t>devices.</a:t>
            </a:r>
            <a:r>
              <a:rPr sz="35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340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35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Century Gothic"/>
                <a:cs typeface="Century Gothic"/>
              </a:rPr>
              <a:t>includes </a:t>
            </a:r>
            <a:r>
              <a:rPr sz="3500" spc="130" dirty="0">
                <a:solidFill>
                  <a:srgbClr val="FFFFFF"/>
                </a:solidFill>
                <a:latin typeface="Century Gothic"/>
                <a:cs typeface="Century Gothic"/>
              </a:rPr>
              <a:t>viruses,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Century Gothic"/>
                <a:cs typeface="Century Gothic"/>
              </a:rPr>
              <a:t>worms,</a:t>
            </a:r>
            <a:r>
              <a:rPr sz="35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ransomware.</a:t>
            </a:r>
            <a:r>
              <a:rPr sz="3500" spc="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entury Gothic"/>
                <a:cs typeface="Century Gothic"/>
              </a:rPr>
              <a:t>Regular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updates</a:t>
            </a:r>
            <a:r>
              <a:rPr sz="35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5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280" dirty="0">
                <a:solidFill>
                  <a:srgbClr val="FFFFFF"/>
                </a:solidFill>
                <a:latin typeface="Century Gothic"/>
                <a:cs typeface="Century Gothic"/>
              </a:rPr>
              <a:t>antivirus </a:t>
            </a:r>
            <a:r>
              <a:rPr sz="3500" b="1" spc="275" dirty="0">
                <a:solidFill>
                  <a:srgbClr val="FFFFFF"/>
                </a:solidFill>
                <a:latin typeface="Century Gothic"/>
                <a:cs typeface="Century Gothic"/>
              </a:rPr>
              <a:t>software</a:t>
            </a:r>
            <a:r>
              <a:rPr sz="35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dirty="0">
                <a:solidFill>
                  <a:srgbClr val="FFFFFF"/>
                </a:solidFill>
                <a:latin typeface="Century Gothic"/>
                <a:cs typeface="Century Gothic"/>
              </a:rPr>
              <a:t>are</a:t>
            </a:r>
            <a:r>
              <a:rPr sz="3500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5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8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500" spc="55" dirty="0">
                <a:solidFill>
                  <a:srgbClr val="FFFFFF"/>
                </a:solidFill>
                <a:latin typeface="Century Gothic"/>
                <a:cs typeface="Century Gothic"/>
              </a:rPr>
              <a:t>protection</a:t>
            </a:r>
            <a:r>
              <a:rPr sz="35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Century Gothic"/>
                <a:cs typeface="Century Gothic"/>
              </a:rPr>
              <a:t>against</a:t>
            </a:r>
            <a:r>
              <a:rPr sz="35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entury Gothic"/>
                <a:cs typeface="Century Gothic"/>
              </a:rPr>
              <a:t>these </a:t>
            </a:r>
            <a:r>
              <a:rPr sz="3500" spc="65" dirty="0">
                <a:solidFill>
                  <a:srgbClr val="FFFFFF"/>
                </a:solidFill>
                <a:latin typeface="Century Gothic"/>
                <a:cs typeface="Century Gothic"/>
              </a:rPr>
              <a:t>threats.</a:t>
            </a:r>
            <a:endParaRPr sz="35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555"/>
            <a:ext cx="2964815" cy="15741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6080"/>
              </a:lnSpc>
              <a:spcBef>
                <a:spcPts val="235"/>
              </a:spcBef>
            </a:pPr>
            <a:r>
              <a:rPr sz="5100" spc="200" dirty="0"/>
              <a:t>Malware </a:t>
            </a:r>
            <a:r>
              <a:rPr sz="5100" spc="445" dirty="0"/>
              <a:t>Threats</a:t>
            </a:r>
            <a:endParaRPr sz="5100" dirty="0"/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3934440" cy="8661400"/>
            <a:chOff x="1968614" y="711327"/>
            <a:chExt cx="13934440" cy="8661400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228" y="914170"/>
              <a:ext cx="5638800" cy="84581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6611" y="2845961"/>
            <a:ext cx="7371080" cy="87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50" spc="395" dirty="0"/>
              <a:t>Identity</a:t>
            </a:r>
            <a:r>
              <a:rPr sz="5550" spc="70" dirty="0"/>
              <a:t> </a:t>
            </a:r>
            <a:r>
              <a:rPr sz="5550" spc="650" dirty="0"/>
              <a:t>Theft</a:t>
            </a:r>
            <a:r>
              <a:rPr sz="5550" spc="70" dirty="0"/>
              <a:t> </a:t>
            </a:r>
            <a:r>
              <a:rPr sz="5550" spc="570" dirty="0"/>
              <a:t>Risks</a:t>
            </a:r>
            <a:endParaRPr sz="555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245" dirty="0">
                <a:latin typeface="Century Gothic"/>
                <a:cs typeface="Century Gothic"/>
              </a:rPr>
              <a:t>Identity</a:t>
            </a:r>
            <a:r>
              <a:rPr b="1" spc="35" dirty="0">
                <a:latin typeface="Century Gothic"/>
                <a:cs typeface="Century Gothic"/>
              </a:rPr>
              <a:t> </a:t>
            </a:r>
            <a:r>
              <a:rPr b="1" spc="350" dirty="0">
                <a:latin typeface="Century Gothic"/>
                <a:cs typeface="Century Gothic"/>
              </a:rPr>
              <a:t>theft</a:t>
            </a:r>
            <a:r>
              <a:rPr b="1" spc="-65" dirty="0">
                <a:latin typeface="Century Gothic"/>
                <a:cs typeface="Century Gothic"/>
              </a:rPr>
              <a:t> </a:t>
            </a:r>
            <a:r>
              <a:rPr spc="65" dirty="0"/>
              <a:t>involves</a:t>
            </a:r>
            <a:r>
              <a:rPr spc="-50" dirty="0"/>
              <a:t> </a:t>
            </a:r>
            <a:r>
              <a:rPr spc="65" dirty="0"/>
              <a:t>the </a:t>
            </a:r>
            <a:r>
              <a:rPr spc="100" dirty="0"/>
              <a:t>unauthorized</a:t>
            </a:r>
            <a:r>
              <a:rPr spc="-65" dirty="0"/>
              <a:t> </a:t>
            </a:r>
            <a:r>
              <a:rPr spc="130" dirty="0"/>
              <a:t>use</a:t>
            </a:r>
            <a:r>
              <a:rPr spc="-6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spc="70" dirty="0"/>
              <a:t>someone's </a:t>
            </a:r>
            <a:r>
              <a:rPr spc="60" dirty="0"/>
              <a:t>personal</a:t>
            </a:r>
            <a:r>
              <a:rPr spc="-5" dirty="0"/>
              <a:t> </a:t>
            </a:r>
            <a:r>
              <a:rPr spc="90" dirty="0"/>
              <a:t>information,</a:t>
            </a:r>
            <a:r>
              <a:rPr spc="-5" dirty="0"/>
              <a:t> </a:t>
            </a:r>
            <a:r>
              <a:rPr dirty="0"/>
              <a:t>often</a:t>
            </a:r>
            <a:r>
              <a:rPr spc="-5" dirty="0"/>
              <a:t> </a:t>
            </a:r>
            <a:r>
              <a:rPr spc="180" dirty="0"/>
              <a:t>resulting</a:t>
            </a:r>
            <a:r>
              <a:rPr dirty="0"/>
              <a:t> </a:t>
            </a:r>
            <a:r>
              <a:rPr spc="195" dirty="0"/>
              <a:t>in </a:t>
            </a:r>
            <a:r>
              <a:rPr dirty="0"/>
              <a:t>ﬁnancial</a:t>
            </a:r>
            <a:r>
              <a:rPr spc="85" dirty="0"/>
              <a:t> </a:t>
            </a:r>
            <a:r>
              <a:rPr spc="114" dirty="0"/>
              <a:t>loss.</a:t>
            </a:r>
            <a:r>
              <a:rPr spc="85" dirty="0"/>
              <a:t> </a:t>
            </a:r>
            <a:r>
              <a:rPr spc="150" dirty="0"/>
              <a:t>Implementing</a:t>
            </a:r>
            <a:r>
              <a:rPr spc="90" dirty="0"/>
              <a:t> </a:t>
            </a:r>
            <a:r>
              <a:rPr b="1" spc="285" dirty="0">
                <a:latin typeface="Century Gothic"/>
                <a:cs typeface="Century Gothic"/>
              </a:rPr>
              <a:t>strong </a:t>
            </a:r>
            <a:r>
              <a:rPr b="1" spc="229" dirty="0">
                <a:latin typeface="Century Gothic"/>
                <a:cs typeface="Century Gothic"/>
              </a:rPr>
              <a:t>passwords</a:t>
            </a:r>
            <a:r>
              <a:rPr b="1" spc="-90" dirty="0">
                <a:latin typeface="Century Gothic"/>
                <a:cs typeface="Century Gothic"/>
              </a:rPr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150" dirty="0"/>
              <a:t>monitoring</a:t>
            </a:r>
            <a:r>
              <a:rPr spc="-80" dirty="0"/>
              <a:t> </a:t>
            </a:r>
            <a:r>
              <a:rPr spc="-10" dirty="0"/>
              <a:t>accounts </a:t>
            </a:r>
            <a:r>
              <a:rPr spc="-114" dirty="0"/>
              <a:t>can</a:t>
            </a:r>
            <a:r>
              <a:rPr spc="-55" dirty="0"/>
              <a:t> </a:t>
            </a:r>
            <a:r>
              <a:rPr spc="70" dirty="0"/>
              <a:t>help</a:t>
            </a:r>
            <a:r>
              <a:rPr spc="-55" dirty="0"/>
              <a:t> </a:t>
            </a:r>
            <a:r>
              <a:rPr spc="100" dirty="0"/>
              <a:t>mitigate</a:t>
            </a:r>
            <a:r>
              <a:rPr spc="-55" dirty="0"/>
              <a:t> </a:t>
            </a:r>
            <a:r>
              <a:rPr spc="250" dirty="0"/>
              <a:t>this</a:t>
            </a:r>
            <a:r>
              <a:rPr spc="-55" dirty="0"/>
              <a:t> </a:t>
            </a:r>
            <a:r>
              <a:rPr spc="300" dirty="0"/>
              <a:t>risk</a:t>
            </a:r>
            <a:r>
              <a:rPr spc="-55" dirty="0"/>
              <a:t> </a:t>
            </a:r>
            <a:r>
              <a:rPr spc="-10" dirty="0"/>
              <a:t>effectively.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632" y="2310270"/>
            <a:ext cx="8001000" cy="5726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400" dirty="0"/>
              <a:t>Emerging</a:t>
            </a:r>
            <a:r>
              <a:rPr sz="5100" spc="60" dirty="0"/>
              <a:t> </a:t>
            </a:r>
            <a:r>
              <a:rPr sz="5100" spc="150" dirty="0"/>
              <a:t>Cyber</a:t>
            </a:r>
            <a:r>
              <a:rPr sz="5100" spc="60" dirty="0"/>
              <a:t> </a:t>
            </a:r>
            <a:r>
              <a:rPr sz="5100" spc="445" dirty="0"/>
              <a:t>Threats</a:t>
            </a:r>
            <a:endParaRPr sz="51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2662593"/>
            <a:ext cx="5236845" cy="579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technology</a:t>
            </a:r>
            <a:r>
              <a:rPr sz="34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evolves, </a:t>
            </a:r>
            <a:r>
              <a:rPr sz="3450" spc="50" dirty="0">
                <a:solidFill>
                  <a:srgbClr val="FFFFFF"/>
                </a:solidFill>
                <a:latin typeface="Century Gothic"/>
                <a:cs typeface="Century Gothic"/>
              </a:rPr>
              <a:t>new</a:t>
            </a:r>
            <a:r>
              <a:rPr sz="345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00" dirty="0">
                <a:solidFill>
                  <a:srgbClr val="FFFFFF"/>
                </a:solidFill>
                <a:latin typeface="Century Gothic"/>
                <a:cs typeface="Century Gothic"/>
              </a:rPr>
              <a:t>cyber</a:t>
            </a:r>
            <a:r>
              <a:rPr sz="3450" b="1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54" dirty="0">
                <a:solidFill>
                  <a:srgbClr val="FFFFFF"/>
                </a:solidFill>
                <a:latin typeface="Century Gothic"/>
                <a:cs typeface="Century Gothic"/>
              </a:rPr>
              <a:t>threats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emerge,</a:t>
            </a:r>
            <a:r>
              <a:rPr sz="345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including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245" dirty="0">
                <a:solidFill>
                  <a:srgbClr val="FFFFFF"/>
                </a:solidFill>
                <a:latin typeface="Century Gothic"/>
                <a:cs typeface="Century Gothic"/>
              </a:rPr>
              <a:t>IoT </a:t>
            </a:r>
            <a:r>
              <a:rPr sz="345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vulnerabilities</a:t>
            </a:r>
            <a:r>
              <a:rPr sz="34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45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AI- </a:t>
            </a:r>
            <a:r>
              <a:rPr sz="345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driven</a:t>
            </a:r>
            <a:r>
              <a:rPr sz="3450" b="1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attacks</a:t>
            </a:r>
            <a:r>
              <a:rPr sz="3450" spc="12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34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Century Gothic"/>
                <a:cs typeface="Century Gothic"/>
              </a:rPr>
              <a:t>Staying </a:t>
            </a:r>
            <a:r>
              <a:rPr sz="3450" spc="114" dirty="0">
                <a:solidFill>
                  <a:srgbClr val="FFFFFF"/>
                </a:solidFill>
                <a:latin typeface="Century Gothic"/>
                <a:cs typeface="Century Gothic"/>
              </a:rPr>
              <a:t>informed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Century Gothic"/>
                <a:cs typeface="Century Gothic"/>
              </a:rPr>
              <a:t>these </a:t>
            </a:r>
            <a:r>
              <a:rPr sz="3450" spc="135" dirty="0">
                <a:solidFill>
                  <a:srgbClr val="FFFFFF"/>
                </a:solidFill>
                <a:latin typeface="Century Gothic"/>
                <a:cs typeface="Century Gothic"/>
              </a:rPr>
              <a:t>trends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crucial</a:t>
            </a:r>
            <a:r>
              <a:rPr sz="345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450" dirty="0">
                <a:solidFill>
                  <a:srgbClr val="FFFFFF"/>
                </a:solidFill>
                <a:latin typeface="Century Gothic"/>
                <a:cs typeface="Century Gothic"/>
              </a:rPr>
              <a:t>adapting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Century Gothic"/>
                <a:cs typeface="Century Gothic"/>
              </a:rPr>
              <a:t>security </a:t>
            </a:r>
            <a:r>
              <a:rPr sz="3450" spc="105" dirty="0">
                <a:solidFill>
                  <a:srgbClr val="FFFFFF"/>
                </a:solidFill>
                <a:latin typeface="Century Gothic"/>
                <a:cs typeface="Century Gothic"/>
              </a:rPr>
              <a:t>measures</a:t>
            </a:r>
            <a:r>
              <a:rPr sz="345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450" spc="125" dirty="0">
                <a:solidFill>
                  <a:srgbClr val="FFFFFF"/>
                </a:solidFill>
                <a:latin typeface="Century Gothic"/>
                <a:cs typeface="Century Gothic"/>
              </a:rPr>
              <a:t>maintaining</a:t>
            </a:r>
            <a:r>
              <a:rPr sz="34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Century Gothic"/>
                <a:cs typeface="Century Gothic"/>
              </a:rPr>
              <a:t>robust </a:t>
            </a:r>
            <a:r>
              <a:rPr sz="3450" spc="-10" dirty="0">
                <a:solidFill>
                  <a:srgbClr val="FFFFFF"/>
                </a:solidFill>
                <a:latin typeface="Century Gothic"/>
                <a:cs typeface="Century Gothic"/>
              </a:rPr>
              <a:t>defenses.</a:t>
            </a:r>
            <a:endParaRPr sz="34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575790" cy="8023225"/>
            <a:chOff x="1968614" y="711327"/>
            <a:chExt cx="14575790" cy="8023225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6688" y="2638234"/>
              <a:ext cx="6667499" cy="6096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Protective</a:t>
            </a:r>
            <a:r>
              <a:rPr spc="90" dirty="0"/>
              <a:t> </a:t>
            </a:r>
            <a:r>
              <a:rPr spc="335" dirty="0"/>
              <a:t>Strategies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2691168"/>
            <a:ext cx="5343525" cy="5159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5"/>
              </a:spcBef>
            </a:pPr>
            <a:r>
              <a:rPr sz="3350" spc="165" dirty="0">
                <a:solidFill>
                  <a:srgbClr val="FFFFFF"/>
                </a:solidFill>
                <a:latin typeface="Century Gothic"/>
                <a:cs typeface="Century Gothic"/>
              </a:rPr>
              <a:t>Implementing</a:t>
            </a:r>
            <a:r>
              <a:rPr sz="335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effective </a:t>
            </a:r>
            <a:r>
              <a:rPr sz="3350" b="1" spc="180" dirty="0">
                <a:solidFill>
                  <a:srgbClr val="FFFFFF"/>
                </a:solidFill>
                <a:latin typeface="Century Gothic"/>
                <a:cs typeface="Century Gothic"/>
              </a:rPr>
              <a:t>protective</a:t>
            </a:r>
            <a:r>
              <a:rPr sz="33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b="1" spc="225" dirty="0">
                <a:solidFill>
                  <a:srgbClr val="FFFFFF"/>
                </a:solidFill>
                <a:latin typeface="Century Gothic"/>
                <a:cs typeface="Century Gothic"/>
              </a:rPr>
              <a:t>strategies</a:t>
            </a:r>
            <a:r>
              <a:rPr sz="335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260" dirty="0">
                <a:solidFill>
                  <a:srgbClr val="FFFFFF"/>
                </a:solidFill>
                <a:latin typeface="Century Gothic"/>
                <a:cs typeface="Century Gothic"/>
              </a:rPr>
              <a:t>is </a:t>
            </a:r>
            <a:r>
              <a:rPr sz="3350" spc="105" dirty="0">
                <a:solidFill>
                  <a:srgbClr val="FFFFFF"/>
                </a:solidFill>
                <a:latin typeface="Century Gothic"/>
                <a:cs typeface="Century Gothic"/>
              </a:rPr>
              <a:t>essential</a:t>
            </a:r>
            <a:r>
              <a:rPr sz="33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sz="33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combating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cybercrime.</a:t>
            </a:r>
            <a:r>
              <a:rPr sz="3350" spc="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305" dirty="0">
                <a:solidFill>
                  <a:srgbClr val="FFFFFF"/>
                </a:solidFill>
                <a:latin typeface="Century Gothic"/>
                <a:cs typeface="Century Gothic"/>
              </a:rPr>
              <a:t>This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includes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regular </a:t>
            </a:r>
            <a:r>
              <a:rPr sz="3350" spc="60" dirty="0">
                <a:solidFill>
                  <a:srgbClr val="FFFFFF"/>
                </a:solidFill>
                <a:latin typeface="Century Gothic"/>
                <a:cs typeface="Century Gothic"/>
              </a:rPr>
              <a:t>software</a:t>
            </a:r>
            <a:r>
              <a:rPr sz="33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updates,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employee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5" dirty="0">
                <a:solidFill>
                  <a:srgbClr val="FFFFFF"/>
                </a:solidFill>
                <a:latin typeface="Century Gothic"/>
                <a:cs typeface="Century Gothic"/>
              </a:rPr>
              <a:t>training,</a:t>
            </a:r>
            <a:r>
              <a:rPr sz="335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50" spc="10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5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r>
              <a:rPr sz="33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5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ffirewalls</a:t>
            </a:r>
            <a:r>
              <a:rPr sz="33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5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encryption</a:t>
            </a:r>
            <a:r>
              <a:rPr sz="335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35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Century Gothic"/>
                <a:cs typeface="Century Gothic"/>
              </a:rPr>
              <a:t>safeguard </a:t>
            </a:r>
            <a:r>
              <a:rPr sz="3350" spc="135" dirty="0">
                <a:solidFill>
                  <a:srgbClr val="FFFFFF"/>
                </a:solidFill>
                <a:latin typeface="Century Gothic"/>
                <a:cs typeface="Century Gothic"/>
              </a:rPr>
              <a:t>sensitive</a:t>
            </a:r>
            <a:r>
              <a:rPr sz="335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50" spc="90" dirty="0">
                <a:solidFill>
                  <a:srgbClr val="FFFFFF"/>
                </a:solidFill>
                <a:latin typeface="Century Gothic"/>
                <a:cs typeface="Century Gothic"/>
              </a:rPr>
              <a:t>information.</a:t>
            </a:r>
            <a:endParaRPr sz="3350" dirty="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68614" y="711327"/>
            <a:ext cx="14987905" cy="8227059"/>
            <a:chOff x="1968614" y="711327"/>
            <a:chExt cx="14987905" cy="8227059"/>
          </a:xfrm>
        </p:grpSpPr>
        <p:sp>
          <p:nvSpPr>
            <p:cNvPr id="6" name="object 6"/>
            <p:cNvSpPr/>
            <p:nvPr/>
          </p:nvSpPr>
          <p:spPr>
            <a:xfrm>
              <a:off x="1968614" y="711326"/>
              <a:ext cx="5187950" cy="28575"/>
            </a:xfrm>
            <a:custGeom>
              <a:avLst/>
              <a:gdLst/>
              <a:ahLst/>
              <a:cxnLst/>
              <a:rect l="l" t="t" r="r" b="b"/>
              <a:pathLst>
                <a:path w="5187950" h="28575">
                  <a:moveTo>
                    <a:pt x="5187632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187632" y="28575"/>
                  </a:lnTo>
                  <a:lnTo>
                    <a:pt x="518763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055" y="2713570"/>
              <a:ext cx="6429375" cy="622476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385</Words>
  <Application>Microsoft Office PowerPoint</Application>
  <PresentationFormat>Custom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Century Gothic</vt:lpstr>
      <vt:lpstr>Office Theme</vt:lpstr>
      <vt:lpstr>Understanding Cybercrime: Types, Threats, and Protective Strategies  Presented By Asvini and Tarun, Class XI Guided By Bhavnita Ma’am</vt:lpstr>
      <vt:lpstr>Introduction to Cybercrime</vt:lpstr>
      <vt:lpstr>Types of Cybercrime</vt:lpstr>
      <vt:lpstr>Hacking</vt:lpstr>
      <vt:lpstr>Phishing Attacks</vt:lpstr>
      <vt:lpstr>Malware Threats</vt:lpstr>
      <vt:lpstr>Identity Theft Risks</vt:lpstr>
      <vt:lpstr>Emerging Cyber Threats</vt:lpstr>
      <vt:lpstr>Protective Strategies</vt:lpstr>
      <vt:lpstr>Cybersecurity Education</vt:lpstr>
      <vt:lpstr>Conclusion: Staying Vigilant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Admin</dc:creator>
  <cp:lastModifiedBy>NCS-1</cp:lastModifiedBy>
  <cp:revision>3</cp:revision>
  <dcterms:created xsi:type="dcterms:W3CDTF">2025-02-11T12:36:38Z</dcterms:created>
  <dcterms:modified xsi:type="dcterms:W3CDTF">2025-02-17T05:45:23Z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2025-02-11T00:00:00Z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2025-02-11T00:00:00Z</vt:filetime>
  </property>
  <property fmtid="{D5CDD505-2E9C-101B-9397-08002B2CF9AE}" pid="5" name="Producer">
    <vt:lpwstr>3-Heights(TM) PDF Security Shell 4.8.25.2 (http://www.pdf-tools.com)</vt:lpwstr>
  </property>
</Properties>
</file>